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</p:sldMasterIdLst>
  <p:notesMasterIdLst>
    <p:notesMasterId r:id="rId5"/>
  </p:notesMasterIdLst>
  <p:sldIdLst>
    <p:sldId id="672" r:id="rId4"/>
    <p:sldId id="559" r:id="rId6"/>
    <p:sldId id="1823" r:id="rId7"/>
    <p:sldId id="1824" r:id="rId8"/>
    <p:sldId id="1825" r:id="rId9"/>
    <p:sldId id="1826" r:id="rId10"/>
    <p:sldId id="1827" r:id="rId11"/>
    <p:sldId id="1828" r:id="rId12"/>
    <p:sldId id="1829" r:id="rId13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页面" id="{E6DCE105-C659-41A6-A16B-06D32DD339E7}">
          <p14:sldIdLst/>
        </p14:section>
        <p14:section name="默认节" id="{F43CF2C3-3950-4E40-A02F-66DCCF188A6B}">
          <p14:sldIdLst>
            <p14:sldId id="672"/>
            <p14:sldId id="559"/>
            <p14:sldId id="1823"/>
            <p14:sldId id="1824"/>
            <p14:sldId id="1825"/>
            <p14:sldId id="1826"/>
            <p14:sldId id="1827"/>
            <p14:sldId id="1828"/>
            <p14:sldId id="1829"/>
          </p14:sldIdLst>
        </p14:section>
        <p14:section name="附录-素材" id="{3050140B-5B37-47BE-8423-F6A0577ED44C}">
          <p14:sldIdLst/>
        </p14:section>
        <p14:section name="使用规范" id="{47918508-6F2A-4DC8-ACB3-0B9712E4E20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32" autoAdjust="0"/>
    <p:restoredTop sz="79874" autoAdjust="0"/>
  </p:normalViewPr>
  <p:slideViewPr>
    <p:cSldViewPr snapToGrid="0">
      <p:cViewPr varScale="1">
        <p:scale>
          <a:sx n="68" d="100"/>
          <a:sy n="68" d="100"/>
        </p:scale>
        <p:origin x="72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gs" Target="tags/tag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/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/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en-US" alt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/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2" name="椭圆 61"/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0" name="椭圆 29"/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4" name="图片占位符 53"/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9" name="图片占位符 58"/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/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66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67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68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69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70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cxnSp>
        <p:nvCxnSpPr>
          <p:cNvPr id="28" name="直接连接符 27"/>
          <p:cNvCxnSpPr/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/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/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5" name="文本占位符 4"/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6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8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50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5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5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/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/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任意多边形: 形状 43"/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3" name="任意多边形: 形状 52"/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/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/>
          <p:cNvPicPr/>
          <p:nvPr userDrawn="1"/>
        </p:nvPicPr>
        <p:blipFill>
          <a:blip r:embed="rId4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4" name="日期占位符 123"/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>
            <a:fillRect/>
          </a:stretch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>
            <a:fillRect/>
          </a:stretch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/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/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5" name="文本占位符 44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  <a:endParaRPr lang="zh-CN" altLang="en-US" dirty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/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52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  <a:endParaRPr lang="zh-CN" altLang="en-US" dirty="0"/>
          </a:p>
        </p:txBody>
      </p:sp>
      <p:sp>
        <p:nvSpPr>
          <p:cNvPr id="53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  <a:endParaRPr lang="zh-CN" altLang="en-US" dirty="0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  <a:endParaRPr lang="zh-CN" altLang="en-US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  <a:endParaRPr lang="zh-CN" altLang="en-US" dirty="0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/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  <a:endParaRPr lang="zh-CN" altLang="en-US" dirty="0"/>
          </a:p>
        </p:txBody>
      </p:sp>
      <p:sp>
        <p:nvSpPr>
          <p:cNvPr id="17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  <a:endParaRPr lang="zh-CN" altLang="en-US" dirty="0"/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/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/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/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/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69" name="文本占位符 67"/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  <a:endParaRPr lang="zh-CN" altLang="en-US" dirty="0"/>
          </a:p>
        </p:txBody>
      </p:sp>
      <p:sp>
        <p:nvSpPr>
          <p:cNvPr id="72" name="文本占位符 6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14" name="直接连接符 1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1" Type="http://schemas.openxmlformats.org/officeDocument/2006/relationships/slideLayout" Target="../slideLayouts/slideLayout8.xml"/><Relationship Id="rId10" Type="http://schemas.openxmlformats.org/officeDocument/2006/relationships/image" Target="../media/image19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7385" y="2749550"/>
            <a:ext cx="5933440" cy="878840"/>
          </a:xfrm>
        </p:spPr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GraphCodeBERT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2958" y="4379642"/>
            <a:ext cx="2506802" cy="39878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答辩人：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董子翔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GraphCodeBERT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1074420" y="1275715"/>
            <a:ext cx="10043160" cy="584200"/>
          </a:xfrm>
        </p:spPr>
        <p:txBody>
          <a:bodyPr wrap="square"/>
          <a:lstStyle/>
          <a:p>
            <a:r>
              <a:rPr lang="en-US" altLang="zh-CN">
                <a:sym typeface="+mn-ea"/>
              </a:rPr>
              <a:t>GraphCodeBERT</a:t>
            </a:r>
            <a:r>
              <a:rPr lang="zh-CN" altLang="en-US">
                <a:sym typeface="+mn-ea"/>
              </a:rPr>
              <a:t>将一段代码经过处理后得到七个数组：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/>
          <p:nvPr>
            <p:ph type="body" sz="quarter" idx="13"/>
          </p:nvPr>
        </p:nvSpPr>
        <p:spPr>
          <a:xfrm>
            <a:off x="6281659" y="2450723"/>
            <a:ext cx="4290852" cy="3682365"/>
          </a:xfrm>
        </p:spPr>
        <p:txBody>
          <a:bodyPr/>
          <a:p>
            <a:r>
              <a:rPr lang="en-US" altLang="zh-CN" sz="4000">
                <a:solidFill>
                  <a:srgbClr val="FF0000"/>
                </a:solidFill>
                <a:sym typeface="+mn-ea"/>
              </a:rPr>
              <a:t>dfg_to_code</a:t>
            </a:r>
            <a:endParaRPr lang="en-US" altLang="zh-CN" sz="4000">
              <a:solidFill>
                <a:srgbClr val="FF0000"/>
              </a:solidFill>
            </a:endParaRPr>
          </a:p>
          <a:p>
            <a:r>
              <a:rPr lang="en-US" altLang="zh-CN" sz="4000">
                <a:solidFill>
                  <a:srgbClr val="FF0000"/>
                </a:solidFill>
                <a:sym typeface="+mn-ea"/>
              </a:rPr>
              <a:t>dfg_to_dfg</a:t>
            </a:r>
            <a:endParaRPr lang="en-US" altLang="zh-CN" sz="4000">
              <a:solidFill>
                <a:srgbClr val="FF0000"/>
              </a:solidFill>
            </a:endParaRPr>
          </a:p>
          <a:p>
            <a:r>
              <a:rPr lang="en-US" altLang="zh-CN" sz="4000">
                <a:sym typeface="+mn-ea"/>
              </a:rPr>
              <a:t>nl_tokens</a:t>
            </a:r>
            <a:endParaRPr lang="en-US" altLang="zh-CN" sz="4000"/>
          </a:p>
          <a:p>
            <a:r>
              <a:rPr lang="en-US" altLang="zh-CN" sz="4000">
                <a:sym typeface="+mn-ea"/>
              </a:rPr>
              <a:t>nl_ids</a:t>
            </a:r>
            <a:endParaRPr lang="en-US" altLang="zh-CN" sz="4000"/>
          </a:p>
          <a:p>
            <a:endParaRPr lang="zh-CN" altLang="en-US" sz="4000"/>
          </a:p>
        </p:txBody>
      </p:sp>
      <p:sp>
        <p:nvSpPr>
          <p:cNvPr id="11" name="文本占位符 4"/>
          <p:cNvSpPr/>
          <p:nvPr/>
        </p:nvSpPr>
        <p:spPr>
          <a:xfrm>
            <a:off x="1326119" y="2822833"/>
            <a:ext cx="4290852" cy="2938780"/>
          </a:xfrm>
          <a:prstGeom prst="rect">
            <a:avLst/>
          </a:prstGeom>
        </p:spPr>
        <p:txBody>
          <a:bodyPr vert="horz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>
                <a:sym typeface="+mn-ea"/>
              </a:rPr>
              <a:t>code_tokens</a:t>
            </a:r>
            <a:endParaRPr lang="en-US" altLang="zh-CN" sz="4000"/>
          </a:p>
          <a:p>
            <a:r>
              <a:rPr lang="en-US" altLang="zh-CN" sz="4000">
                <a:sym typeface="+mn-ea"/>
              </a:rPr>
              <a:t>code_ids</a:t>
            </a:r>
            <a:endParaRPr lang="en-US" altLang="zh-CN" sz="4000"/>
          </a:p>
          <a:p>
            <a:r>
              <a:rPr lang="en-US" altLang="zh-CN" sz="4000">
                <a:sym typeface="+mn-ea"/>
              </a:rPr>
              <a:t>position_idx</a:t>
            </a:r>
            <a:endParaRPr lang="en-US" altLang="zh-CN" sz="4000"/>
          </a:p>
          <a:p>
            <a:endParaRPr lang="zh-CN" altLang="en-US"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altLang="zh-CN">
                <a:sym typeface="+mn-ea"/>
              </a:rPr>
              <a:t>code_tokens</a:t>
            </a:r>
            <a:r>
              <a:rPr lang="zh-CN" altLang="en-US">
                <a:sym typeface="+mn-ea"/>
              </a:rPr>
              <a:t>数组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86294" y="1024253"/>
            <a:ext cx="4290852" cy="584200"/>
          </a:xfrm>
        </p:spPr>
        <p:txBody>
          <a:bodyPr/>
          <a:p>
            <a:r>
              <a:rPr lang="en-US" altLang="zh-CN"/>
              <a:t>Example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50215" y="1846580"/>
            <a:ext cx="11346180" cy="4414520"/>
          </a:xfrm>
        </p:spPr>
        <p:txBody>
          <a:bodyPr wrap="square">
            <a:noAutofit/>
          </a:bodyPr>
          <a:p>
            <a:pPr algn="l"/>
            <a:r>
              <a:rPr lang="zh-CN" altLang="en-US" sz="1600">
                <a:sym typeface="+mn-ea"/>
              </a:rPr>
              <a:t>['&lt;s&gt;', </a:t>
            </a:r>
            <a:endParaRPr lang="zh-CN" altLang="en-US" sz="1600">
              <a:sym typeface="+mn-ea"/>
            </a:endParaRPr>
          </a:p>
          <a:p>
            <a:pPr algn="l"/>
            <a:r>
              <a:rPr lang="zh-CN" altLang="en-US" sz="1600">
                <a:sym typeface="+mn-ea"/>
              </a:rPr>
              <a:t>'def', '</a:t>
            </a:r>
            <a:r>
              <a:rPr lang="en-US" altLang="zh-CN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quick', '_', 'sort', '</a:t>
            </a:r>
            <a:r>
              <a:rPr lang="en-US" altLang="zh-CN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(', '</a:t>
            </a:r>
            <a:r>
              <a:rPr lang="en-US" altLang="zh-CN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arr', '</a:t>
            </a:r>
            <a:r>
              <a:rPr lang="en-US" altLang="zh-CN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)', '</a:t>
            </a:r>
            <a:r>
              <a:rPr lang="en-US" altLang="zh-CN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:',</a:t>
            </a:r>
            <a:endParaRPr lang="zh-CN" altLang="en-US" sz="1600"/>
          </a:p>
          <a:p>
            <a:pPr indent="457200" algn="l"/>
            <a:r>
              <a:rPr lang="zh-CN" altLang="en-US" sz="1600">
                <a:sym typeface="+mn-ea"/>
              </a:rPr>
              <a:t> '</a:t>
            </a:r>
            <a:r>
              <a:rPr lang="en-US" altLang="zh-CN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if', '</a:t>
            </a:r>
            <a:r>
              <a:rPr lang="en-US" altLang="zh-CN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len', '</a:t>
            </a:r>
            <a:r>
              <a:rPr lang="en-US" altLang="zh-CN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(', '_arr', '_)', '_&lt;=', '_1', '_:',</a:t>
            </a:r>
            <a:endParaRPr lang="zh-CN" altLang="en-US" sz="1600"/>
          </a:p>
          <a:p>
            <a:pPr indent="457200" algn="l"/>
            <a:r>
              <a:rPr lang="zh-CN" altLang="en-US" sz="1600">
                <a:sym typeface="+mn-ea"/>
              </a:rPr>
              <a:t> </a:t>
            </a:r>
            <a:r>
              <a:rPr lang="en-US" altLang="zh-CN" sz="1600">
                <a:sym typeface="+mn-ea"/>
              </a:rPr>
              <a:t>	</a:t>
            </a:r>
            <a:r>
              <a:rPr lang="zh-CN" altLang="en-US" sz="1600">
                <a:sym typeface="+mn-ea"/>
              </a:rPr>
              <a:t>'_return', '_arr', </a:t>
            </a:r>
            <a:endParaRPr lang="zh-CN" altLang="en-US" sz="1600"/>
          </a:p>
          <a:p>
            <a:pPr indent="457200" algn="l"/>
            <a:r>
              <a:rPr lang="zh-CN" altLang="en-US" sz="1600">
                <a:sym typeface="+mn-ea"/>
              </a:rPr>
              <a:t>'_pivot', '_=', '_arr', '_[', '_len', '_(', '_arr', '_)', '_//', '_2', '_]',</a:t>
            </a:r>
            <a:endParaRPr lang="zh-CN" altLang="en-US" sz="1600"/>
          </a:p>
          <a:p>
            <a:pPr indent="457200" algn="l"/>
            <a:r>
              <a:rPr lang="zh-CN" altLang="en-US" sz="1600">
                <a:sym typeface="+mn-ea"/>
              </a:rPr>
              <a:t> '_left', '_=', '_[', '_x', '_for', '_x', '_in', '_arr', '_if', '_x', '_&lt;', '_pivot', '_]', </a:t>
            </a:r>
            <a:endParaRPr lang="zh-CN" altLang="en-US" sz="1600"/>
          </a:p>
          <a:p>
            <a:pPr indent="457200" algn="l"/>
            <a:r>
              <a:rPr lang="zh-CN" altLang="en-US" sz="1600">
                <a:sym typeface="+mn-ea"/>
              </a:rPr>
              <a:t>'_middle', '_=', '_[', '_x', '_for', '_x', '_in', '_arr', '_if', '_x', '_==', '_pivot', '_]', </a:t>
            </a:r>
            <a:endParaRPr lang="zh-CN" altLang="en-US" sz="1600"/>
          </a:p>
          <a:p>
            <a:pPr indent="457200" algn="l"/>
            <a:r>
              <a:rPr lang="zh-CN" altLang="en-US" sz="1600">
                <a:sym typeface="+mn-ea"/>
              </a:rPr>
              <a:t>'_right', '_=', '_[', '_x', '_for', '_x', '_in', '_arr', '_if', '_x', '_&gt;', '_pivot', '_]',</a:t>
            </a:r>
            <a:endParaRPr lang="zh-CN" altLang="en-US" sz="1600"/>
          </a:p>
          <a:p>
            <a:pPr indent="457200" algn="l"/>
            <a:r>
              <a:rPr lang="zh-CN" altLang="en-US" sz="1600">
                <a:sym typeface="+mn-ea"/>
              </a:rPr>
              <a:t> '_return', '_quick', '_', 'sort', '_(', '_left', '_)', '_+', '_middle', '_+', '_quick', '_', 'sort', '_(', '_right', '_)','&lt;/s&gt;', </a:t>
            </a:r>
            <a:endParaRPr lang="zh-CN" altLang="en-US" sz="1600"/>
          </a:p>
          <a:p>
            <a:pPr indent="457200" algn="l"/>
            <a:r>
              <a:rPr lang="zh-CN" altLang="en-US" sz="1600">
                <a:sym typeface="+mn-ea"/>
              </a:rPr>
              <a:t>'quick_sort', 'arr', 'len', 'arr', 'arr', 'pivot', 'arr', 'len', 'arr', '2', 'left', 'x', 'x', 'arr', 'x', 'pivot', 'middle', 'x', 'x', 'arr', 'x', 'pivot', 'right', 'x', 'x', 'arr', 'x', 'pivot', 'quick_sort', 'left', 'middle', 'quick_sort', 'right']</a:t>
            </a:r>
            <a:endParaRPr lang="zh-CN" altLang="en-US" sz="1600"/>
          </a:p>
          <a:p>
            <a:pPr algn="l"/>
            <a:endParaRPr lang="zh-CN" altLang="en-US" sz="160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内容占位符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7495" y="968375"/>
            <a:ext cx="6533515" cy="22028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altLang="zh-CN">
                <a:sym typeface="+mn-ea"/>
              </a:rPr>
              <a:t>code_ids</a:t>
            </a:r>
            <a:r>
              <a:rPr lang="zh-CN" altLang="en-US">
                <a:sym typeface="+mn-ea"/>
              </a:rPr>
              <a:t>数组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35940" y="2274570"/>
            <a:ext cx="11120755" cy="4279265"/>
          </a:xfrm>
        </p:spPr>
        <p:txBody>
          <a:bodyPr>
            <a:noAutofit/>
          </a:bodyPr>
          <a:p>
            <a:pPr algn="l"/>
            <a:r>
              <a:rPr lang="zh-CN" altLang="en-US" sz="1800">
                <a:sym typeface="+mn-ea"/>
              </a:rPr>
              <a:t>[0, 9232, 2119, 1215, 41685, 36, 25743, 4839, 4832, 114, 25528, 36, 25743, 4839, 49230, 112, 4832, 671, 25743, 27475, 5457, 25743, 646, 25528, 36, 25743, 4839, 21277, 132, 27779, 314, 5457, 646, 3023, 13, 3023, 11, 25743, 114, 3023, 28696, 27475, 27779, 1692, 5457, 646, 3023, 13, 3023, 11, 25743, 114, 3023, 45994, 27475, 27779, 235, 5457, 646, 3023, 13, 3023, 11, 25743, 114, 3023, 8061, 27475, 27779, 671, 2119, 1215, 41685, 36, 314, 4839, 2055, 1692, 2055, 2119, 1215, 41685, 36, 235, 4839, 2, 3, 3, 3, 3, 3, 3, 3, 3, 3, 3, 3, 3, 3, 3, 3, 3, 3, 3, 3, 3, 3, 3, 3, 3, 3, 3, 3, 3, 3, 3, 3, 3, 3,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1]</a:t>
            </a:r>
            <a:endParaRPr lang="zh-CN" altLang="en-US" sz="1800"/>
          </a:p>
          <a:p>
            <a:pPr algn="l"/>
            <a:endParaRPr lang="zh-CN" altLang="en-US" sz="180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2070" y="463550"/>
            <a:ext cx="446913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altLang="zh-CN">
                <a:sym typeface="+mn-ea"/>
              </a:rPr>
              <a:t>position_idx</a:t>
            </a:r>
            <a:r>
              <a:rPr lang="zh-CN" altLang="en-US">
                <a:sym typeface="+mn-ea"/>
              </a:rPr>
              <a:t>数组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250825" y="1116330"/>
            <a:ext cx="11690350" cy="4860925"/>
          </a:xfrm>
        </p:spPr>
        <p:txBody>
          <a:bodyPr>
            <a:noAutofit/>
          </a:bodyPr>
          <a:p>
            <a:pPr algn="l"/>
            <a:r>
              <a:rPr lang="zh-CN" altLang="en-US">
                <a:sym typeface="+mn-ea"/>
              </a:rPr>
              <a:t>[2, 3, 4, 5, 6, 7, 8, 9, 10, 11, 12, 13, 14, 15, 16, 17, 18, 19, 20, 21, 22, 23, 24, 25, 26, 27, 28, 29, 30, 31, 32, 33, 34, 35, 36, 37, 38, 39, 40, 41, 42, 43, 44, 45, 46, 47, 48, 49, 50, 51, 52, 53, 54, 55, 56, 57, 58, 59, 60, 61, 62, 63, 64, 65, 66, 67, 68, 69, 70, 71, 72, 73, 74, 75, 76, 77, 78, 79, 80, 81, 82, 83, 84, 85, 86, 87, 0, 0, 0, 0, 0, 0, 0, 0, 0, 0, 0, 0, 0, 0, 0, 0, 0, 0, 0, 0, 0, 0, 0, 0, 0, 0, 0, 0, 0, 0, 0, 0, 0,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1]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835660"/>
          </a:xfrm>
        </p:spPr>
        <p:txBody>
          <a:bodyPr/>
          <a:p>
            <a:r>
              <a:rPr lang="en-US" altLang="zh-CN">
                <a:sym typeface="+mn-ea"/>
              </a:rPr>
              <a:t>dfg_to_code</a:t>
            </a:r>
            <a:r>
              <a:rPr lang="zh-CN" altLang="en-US">
                <a:sym typeface="+mn-ea"/>
              </a:rPr>
              <a:t>数组</a:t>
            </a:r>
            <a:r>
              <a:rPr lang="en-US" altLang="zh-CN">
                <a:sym typeface="+mn-ea"/>
              </a:rPr>
              <a:t>           </a:t>
            </a:r>
            <a:r>
              <a:rPr lang="zh-CN" altLang="en-US">
                <a:sym typeface="+mn-ea"/>
              </a:rPr>
              <a:t>表示为左闭右开区间，用于记录所有函数名和变量名</a:t>
            </a:r>
            <a:endParaRPr lang="zh-CN" altLang="en-US"/>
          </a:p>
          <a:p>
            <a:endParaRPr lang="en-US" altLang="zh-CN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51485" y="2489835"/>
            <a:ext cx="11288395" cy="3435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['&lt;s&gt;', </a:t>
            </a:r>
            <a:endParaRPr lang="zh-CN" altLang="en-US"/>
          </a:p>
          <a:p>
            <a:r>
              <a:rPr lang="zh-CN" altLang="en-US"/>
              <a:t>'def', </a:t>
            </a:r>
            <a:r>
              <a:rPr lang="zh-CN" altLang="en-US">
                <a:solidFill>
                  <a:srgbClr val="FF0000"/>
                </a:solidFill>
              </a:rPr>
              <a:t>'</a:t>
            </a:r>
            <a:r>
              <a:rPr lang="en-US" altLang="zh-CN">
                <a:solidFill>
                  <a:srgbClr val="FF0000"/>
                </a:solidFill>
              </a:rPr>
              <a:t>_</a:t>
            </a:r>
            <a:r>
              <a:rPr lang="zh-CN" altLang="en-US">
                <a:solidFill>
                  <a:srgbClr val="FF0000"/>
                </a:solidFill>
              </a:rPr>
              <a:t>quick', '_', 'sort'</a:t>
            </a:r>
            <a:r>
              <a:rPr lang="zh-CN" altLang="en-US"/>
              <a:t>, '</a:t>
            </a:r>
            <a:r>
              <a:rPr lang="en-US" altLang="zh-CN">
                <a:sym typeface="+mn-ea"/>
              </a:rPr>
              <a:t>_</a:t>
            </a:r>
            <a:r>
              <a:rPr lang="zh-CN" altLang="en-US"/>
              <a:t>(', </a:t>
            </a:r>
            <a:r>
              <a:rPr lang="zh-CN" altLang="en-US">
                <a:solidFill>
                  <a:schemeClr val="accent5"/>
                </a:solidFill>
              </a:rPr>
              <a:t>'</a:t>
            </a:r>
            <a:r>
              <a:rPr lang="en-US" altLang="zh-CN">
                <a:solidFill>
                  <a:schemeClr val="accent5"/>
                </a:solidFill>
                <a:sym typeface="+mn-ea"/>
              </a:rPr>
              <a:t>_</a:t>
            </a:r>
            <a:r>
              <a:rPr lang="zh-CN" altLang="en-US">
                <a:solidFill>
                  <a:schemeClr val="accent5"/>
                </a:solidFill>
              </a:rPr>
              <a:t>arr'</a:t>
            </a:r>
            <a:r>
              <a:rPr lang="zh-CN" altLang="en-US"/>
              <a:t>, '</a:t>
            </a:r>
            <a:r>
              <a:rPr lang="en-US" altLang="zh-CN">
                <a:sym typeface="+mn-ea"/>
              </a:rPr>
              <a:t>_</a:t>
            </a:r>
            <a:r>
              <a:rPr lang="zh-CN" altLang="en-US"/>
              <a:t>)', '</a:t>
            </a:r>
            <a:r>
              <a:rPr lang="en-US" altLang="zh-CN">
                <a:sym typeface="+mn-ea"/>
              </a:rPr>
              <a:t>_</a:t>
            </a:r>
            <a:r>
              <a:rPr lang="zh-CN" altLang="en-US"/>
              <a:t>:',</a:t>
            </a:r>
            <a:endParaRPr lang="zh-CN" altLang="en-US"/>
          </a:p>
          <a:p>
            <a:pPr indent="457200"/>
            <a:r>
              <a:rPr lang="zh-CN" altLang="en-US"/>
              <a:t> '</a:t>
            </a:r>
            <a:r>
              <a:rPr lang="en-US" altLang="zh-CN">
                <a:sym typeface="+mn-ea"/>
              </a:rPr>
              <a:t>_</a:t>
            </a:r>
            <a:r>
              <a:rPr lang="zh-CN" altLang="en-US"/>
              <a:t>if',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_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len'</a:t>
            </a:r>
            <a:r>
              <a:rPr lang="zh-CN" altLang="en-US"/>
              <a:t>, '</a:t>
            </a:r>
            <a:r>
              <a:rPr lang="en-US" altLang="zh-CN">
                <a:sym typeface="+mn-ea"/>
              </a:rPr>
              <a:t>_</a:t>
            </a:r>
            <a:r>
              <a:rPr lang="zh-CN" altLang="en-US"/>
              <a:t>(',</a:t>
            </a:r>
            <a:r>
              <a:rPr lang="zh-CN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 '_arr'</a:t>
            </a:r>
            <a:r>
              <a:rPr lang="zh-CN" altLang="en-US"/>
              <a:t>, '_)', '_&lt;=', '_1', '_:',</a:t>
            </a:r>
            <a:endParaRPr lang="zh-CN" altLang="en-US"/>
          </a:p>
          <a:p>
            <a:pPr indent="457200"/>
            <a:r>
              <a:rPr lang="zh-CN" altLang="en-US"/>
              <a:t> </a:t>
            </a:r>
            <a:r>
              <a:rPr lang="en-US" altLang="zh-CN"/>
              <a:t>	</a:t>
            </a:r>
            <a:r>
              <a:rPr lang="zh-CN" altLang="en-US"/>
              <a:t>'_return', 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'_arr'</a:t>
            </a:r>
            <a:r>
              <a:rPr lang="zh-CN" altLang="en-US"/>
              <a:t>, </a:t>
            </a:r>
            <a:endParaRPr lang="zh-CN" altLang="en-US"/>
          </a:p>
          <a:p>
            <a:pPr indent="457200"/>
            <a:r>
              <a:rPr lang="zh-CN" altLang="en-US"/>
              <a:t>'_pivot', '_=', '_arr', '_[', '_len', '_(', '_arr', '_)', '_//', '_2', '_]',</a:t>
            </a:r>
            <a:endParaRPr lang="zh-CN" altLang="en-US"/>
          </a:p>
          <a:p>
            <a:pPr indent="457200"/>
            <a:r>
              <a:rPr lang="zh-CN" altLang="en-US"/>
              <a:t> '_left', '_=', '_[', '_x', '_for', '_x', '_in', '_arr', '_if', '_x', '_&lt;', '_pivot', '_]', </a:t>
            </a:r>
            <a:endParaRPr lang="zh-CN" altLang="en-US"/>
          </a:p>
          <a:p>
            <a:pPr indent="457200"/>
            <a:r>
              <a:rPr lang="zh-CN" altLang="en-US"/>
              <a:t>'_middle', '_=', '_[', '_x', '_for', '_x', '_in', '_arr', '_if', '_x', '_==', '_pivot', '_]', </a:t>
            </a:r>
            <a:endParaRPr lang="zh-CN" altLang="en-US"/>
          </a:p>
          <a:p>
            <a:pPr indent="457200"/>
            <a:r>
              <a:rPr lang="zh-CN" altLang="en-US"/>
              <a:t>'_right', '_=', '_[', '_x', '_for', '_x', '_in', '_arr', '_if', '_x', '_&gt;', '_pivot', '_]',</a:t>
            </a:r>
            <a:endParaRPr lang="zh-CN" altLang="en-US"/>
          </a:p>
          <a:p>
            <a:pPr indent="457200"/>
            <a:r>
              <a:rPr lang="zh-CN" altLang="en-US"/>
              <a:t> '_return', '_quick', '_', 'sort', '_(', '_left', '_)', '_+', '_middle', '_+', '_quick', '_', 'sort', '_(', '_right', '_)','&lt;/s&gt;', </a:t>
            </a:r>
            <a:endParaRPr lang="zh-CN" altLang="en-US"/>
          </a:p>
          <a:p>
            <a:pPr indent="457200"/>
            <a:r>
              <a:rPr lang="zh-CN" altLang="en-US"/>
              <a:t>'quick_sort', 'arr', 'len', 'arr', 'arr', 'pivot', 'arr', 'len', 'arr', '2', 'left', 'x', 'x', 'arr', 'x', 'pivot', 'middle', 'x', 'x', 'arr', 'x', 'pivot', 'right', 'x', 'x', 'arr', 'x', 'pivot', 'quick_sort', 'left', 'middle', 'quick_sort', 'right']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51485" y="1256665"/>
            <a:ext cx="11146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[</a:t>
            </a:r>
            <a:r>
              <a:rPr lang="zh-CN" altLang="en-US">
                <a:solidFill>
                  <a:srgbClr val="FF0000"/>
                </a:solidFill>
              </a:rPr>
              <a:t>(2, 5)</a:t>
            </a:r>
            <a:r>
              <a:rPr lang="zh-CN" altLang="en-US"/>
              <a:t>, </a:t>
            </a:r>
            <a:r>
              <a:rPr lang="zh-CN" altLang="en-US">
                <a:solidFill>
                  <a:schemeClr val="accent5"/>
                </a:solidFill>
              </a:rPr>
              <a:t>(6, 7)</a:t>
            </a:r>
            <a:r>
              <a:rPr lang="zh-CN" altLang="en-US"/>
              <a:t>,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(10, 11)</a:t>
            </a:r>
            <a:r>
              <a:rPr lang="zh-CN" altLang="en-US"/>
              <a:t>, </a:t>
            </a:r>
            <a:r>
              <a:rPr lang="zh-CN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(12, 13)</a:t>
            </a:r>
            <a:r>
              <a:rPr lang="zh-CN" altLang="en-US"/>
              <a:t>, 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(18, 19)</a:t>
            </a:r>
            <a:r>
              <a:rPr lang="zh-CN" altLang="en-US"/>
              <a:t>, (19, 20), (21, 22), (23, 24), (25, 26), (28, 29), (30, 31), (33, 34), (35, 36), (37, 38), (39, 40), (41, 42), (43, 44), (46, 47), (48, 49), (50, 51), (52, 53), (54, 55), (56, 57), (59, 60), (61, 62), (63, 64), (65, 66), (67, 68), (70, 73), (74, 75), (77, 78), (79, 82), (83, 84)]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43603" y="371381"/>
            <a:ext cx="8920029" cy="1271905"/>
          </a:xfrm>
        </p:spPr>
        <p:txBody>
          <a:bodyPr/>
          <a:p>
            <a:r>
              <a:rPr lang="en-US" altLang="zh-CN">
                <a:sym typeface="+mn-ea"/>
              </a:rPr>
              <a:t>dfg_to_dfg</a:t>
            </a:r>
            <a:r>
              <a:rPr lang="zh-CN" altLang="en-US">
                <a:sym typeface="+mn-ea"/>
              </a:rPr>
              <a:t>数组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内部数组数量与</a:t>
            </a:r>
            <a:r>
              <a:rPr lang="en-US" altLang="zh-CN">
                <a:sym typeface="+mn-ea"/>
              </a:rPr>
              <a:t>dfg_to_code</a:t>
            </a:r>
            <a:r>
              <a:rPr lang="zh-CN" altLang="en-US">
                <a:sym typeface="+mn-ea"/>
              </a:rPr>
              <a:t>区间数量对应，即表示该变量需要用到哪些变量</a:t>
            </a:r>
            <a:endParaRPr lang="zh-CN" altLang="en-US"/>
          </a:p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00075" y="1823720"/>
            <a:ext cx="109918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[[], [], [], [1], [1], </a:t>
            </a:r>
            <a:r>
              <a:rPr lang="zh-CN" altLang="en-US">
                <a:solidFill>
                  <a:srgbClr val="FF0000"/>
                </a:solidFill>
              </a:rPr>
              <a:t>[6, 7, 8, 9]</a:t>
            </a:r>
            <a:r>
              <a:rPr lang="zh-CN" altLang="en-US"/>
              <a:t>, [1], [2], [1], [], [11, 12, 13, 14, 15], [12], [13], [1], [12], [5], [17, 18, 19, 20, 21], [18], [19], [1], [18], [5], [23, 24, 25, 26, 27], [24], [25], [1], [24], [5], [0], [10], [16], [0], [22]]</a:t>
            </a:r>
            <a:endParaRPr lang="zh-CN" altLang="en-US"/>
          </a:p>
        </p:txBody>
      </p:sp>
      <p:pic>
        <p:nvPicPr>
          <p:cNvPr id="10" name="内容占位符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525" y="2724785"/>
            <a:ext cx="6533515" cy="220281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19810" y="3599815"/>
            <a:ext cx="603250" cy="2114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103755" y="2130425"/>
            <a:ext cx="257810" cy="1511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2531110" y="2130425"/>
            <a:ext cx="40640" cy="14973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822575" y="2143760"/>
            <a:ext cx="94615" cy="1483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039110" y="2110105"/>
            <a:ext cx="616585" cy="1483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" name="内容占位符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" y="253365"/>
            <a:ext cx="5408930" cy="182372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659130" y="280035"/>
            <a:ext cx="925830" cy="21526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668145" y="309245"/>
            <a:ext cx="28892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48055" y="509905"/>
            <a:ext cx="28892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306195" y="532765"/>
            <a:ext cx="28892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669415" y="739775"/>
            <a:ext cx="28892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402080" y="962025"/>
            <a:ext cx="28892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2113915" y="969645"/>
            <a:ext cx="28892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758315" y="969645"/>
            <a:ext cx="28892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802255" y="962025"/>
            <a:ext cx="148590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2387600" y="1191895"/>
            <a:ext cx="28892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2572385" y="1406525"/>
            <a:ext cx="28892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468880" y="1621155"/>
            <a:ext cx="28892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691515" y="962025"/>
            <a:ext cx="45910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85800" y="1177925"/>
            <a:ext cx="384810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78180" y="1414780"/>
            <a:ext cx="541020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92785" y="1614805"/>
            <a:ext cx="45910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2277745" y="1844675"/>
            <a:ext cx="400050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796155" y="1844675"/>
            <a:ext cx="45910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3373755" y="1192530"/>
            <a:ext cx="45910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3633470" y="1414780"/>
            <a:ext cx="45910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3462655" y="1637030"/>
            <a:ext cx="45910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388745" y="1193165"/>
            <a:ext cx="14033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922780" y="1201420"/>
            <a:ext cx="14033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1545590" y="1416685"/>
            <a:ext cx="14033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2085975" y="1416050"/>
            <a:ext cx="14033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2967990" y="1194435"/>
            <a:ext cx="14033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1449070" y="1624330"/>
            <a:ext cx="14033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997075" y="1624330"/>
            <a:ext cx="14033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3063875" y="1668145"/>
            <a:ext cx="14033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3145155" y="1431290"/>
            <a:ext cx="14033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1263650" y="1860550"/>
            <a:ext cx="939800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3782060" y="1846580"/>
            <a:ext cx="91757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2967355" y="1875790"/>
            <a:ext cx="591185" cy="1860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1480820" y="132715"/>
            <a:ext cx="227965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0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874520" y="170815"/>
            <a:ext cx="227965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1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527175" y="423545"/>
            <a:ext cx="227965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3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113790" y="402590"/>
            <a:ext cx="227965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2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863090" y="618490"/>
            <a:ext cx="227965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4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033780" y="826770"/>
            <a:ext cx="227965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5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939290" y="835660"/>
            <a:ext cx="227965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7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584325" y="836295"/>
            <a:ext cx="227965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6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881630" y="844550"/>
            <a:ext cx="227965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9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327910" y="831215"/>
            <a:ext cx="227965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8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73455" y="1069340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10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2877820" y="1529715"/>
            <a:ext cx="227965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441450" y="1085850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11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1931035" y="1071880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12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2590165" y="1057275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13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2998470" y="1057910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14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3702685" y="1073150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15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1087755" y="1295400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16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1561465" y="1287780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17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2109470" y="1303020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18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2739390" y="1310640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19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3161665" y="1310005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20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968750" y="1287780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21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1021080" y="1510665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22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1502410" y="1502410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23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020570" y="1517650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24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2613660" y="1539875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25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3088005" y="1546860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26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3806190" y="1517650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27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2035175" y="1732280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28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2539365" y="1717675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29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3413125" y="1739900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30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4531360" y="1703070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31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5109845" y="1710055"/>
            <a:ext cx="323850" cy="21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olidFill>
                  <a:srgbClr val="FF0000"/>
                </a:solidFill>
              </a:rPr>
              <a:t>32</a:t>
            </a:r>
            <a:endParaRPr lang="en-US" altLang="zh-CN" sz="900">
              <a:solidFill>
                <a:srgbClr val="FF0000"/>
              </a:solidFill>
            </a:endParaRPr>
          </a:p>
        </p:txBody>
      </p:sp>
      <p:pic>
        <p:nvPicPr>
          <p:cNvPr id="110" name="图片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905" y="576580"/>
            <a:ext cx="1764030" cy="37909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9392920" y="356235"/>
            <a:ext cx="299085" cy="462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0</a:t>
            </a:r>
            <a:endParaRPr lang="en-US" altLang="zh-CN" sz="2000">
              <a:solidFill>
                <a:srgbClr val="FF0000"/>
              </a:solidFill>
            </a:endParaRPr>
          </a:p>
        </p:txBody>
      </p:sp>
      <p:pic>
        <p:nvPicPr>
          <p:cNvPr id="113" name="图片 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555" y="1399540"/>
            <a:ext cx="1764030" cy="379095"/>
          </a:xfrm>
          <a:prstGeom prst="rect">
            <a:avLst/>
          </a:prstGeom>
        </p:spPr>
      </p:pic>
      <p:sp>
        <p:nvSpPr>
          <p:cNvPr id="114" name="文本框 113"/>
          <p:cNvSpPr txBox="1"/>
          <p:nvPr/>
        </p:nvSpPr>
        <p:spPr>
          <a:xfrm>
            <a:off x="8497570" y="1179195"/>
            <a:ext cx="513715" cy="462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28</a:t>
            </a:r>
            <a:endParaRPr lang="en-US" altLang="zh-CN" sz="2000">
              <a:solidFill>
                <a:srgbClr val="FF0000"/>
              </a:solidFill>
            </a:endParaRPr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0" y="1407160"/>
            <a:ext cx="1764030" cy="379095"/>
          </a:xfrm>
          <a:prstGeom prst="rect">
            <a:avLst/>
          </a:prstGeom>
        </p:spPr>
      </p:pic>
      <p:sp>
        <p:nvSpPr>
          <p:cNvPr id="116" name="文本框 115"/>
          <p:cNvSpPr txBox="1"/>
          <p:nvPr/>
        </p:nvSpPr>
        <p:spPr>
          <a:xfrm>
            <a:off x="10719435" y="1157605"/>
            <a:ext cx="506095" cy="462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31</a:t>
            </a:r>
            <a:endParaRPr lang="en-US" altLang="zh-CN" sz="2000">
              <a:solidFill>
                <a:srgbClr val="FF0000"/>
              </a:solidFill>
            </a:endParaRPr>
          </a:p>
        </p:txBody>
      </p:sp>
      <p:cxnSp>
        <p:nvCxnSpPr>
          <p:cNvPr id="117" name="直接箭头连接符 116"/>
          <p:cNvCxnSpPr/>
          <p:nvPr/>
        </p:nvCxnSpPr>
        <p:spPr>
          <a:xfrm flipH="1">
            <a:off x="7688580" y="969010"/>
            <a:ext cx="785495" cy="400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/>
          <p:nvPr/>
        </p:nvCxnSpPr>
        <p:spPr>
          <a:xfrm>
            <a:off x="8910955" y="991235"/>
            <a:ext cx="895985" cy="385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9" name="图片 1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5" y="3883025"/>
            <a:ext cx="768985" cy="354965"/>
          </a:xfrm>
          <a:prstGeom prst="rect">
            <a:avLst/>
          </a:prstGeom>
        </p:spPr>
      </p:pic>
      <p:sp>
        <p:nvSpPr>
          <p:cNvPr id="120" name="文本框 119"/>
          <p:cNvSpPr txBox="1"/>
          <p:nvPr/>
        </p:nvSpPr>
        <p:spPr>
          <a:xfrm>
            <a:off x="921385" y="3639820"/>
            <a:ext cx="506095" cy="462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1</a:t>
            </a:r>
            <a:endParaRPr lang="en-US" altLang="zh-CN" sz="2000">
              <a:solidFill>
                <a:srgbClr val="FF0000"/>
              </a:solidFill>
            </a:endParaRPr>
          </a:p>
        </p:txBody>
      </p:sp>
      <p:pic>
        <p:nvPicPr>
          <p:cNvPr id="125" name="图片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2716530"/>
            <a:ext cx="768985" cy="354965"/>
          </a:xfrm>
          <a:prstGeom prst="rect">
            <a:avLst/>
          </a:prstGeom>
        </p:spPr>
      </p:pic>
      <p:sp>
        <p:nvSpPr>
          <p:cNvPr id="126" name="文本框 125"/>
          <p:cNvSpPr txBox="1"/>
          <p:nvPr/>
        </p:nvSpPr>
        <p:spPr>
          <a:xfrm>
            <a:off x="2324100" y="2473325"/>
            <a:ext cx="506095" cy="462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3</a:t>
            </a:r>
            <a:endParaRPr lang="en-US" altLang="zh-CN" sz="2000">
              <a:solidFill>
                <a:srgbClr val="FF0000"/>
              </a:solidFill>
            </a:endParaRP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25" y="3206115"/>
            <a:ext cx="768985" cy="354965"/>
          </a:xfrm>
          <a:prstGeom prst="rect">
            <a:avLst/>
          </a:prstGeom>
        </p:spPr>
      </p:pic>
      <p:sp>
        <p:nvSpPr>
          <p:cNvPr id="128" name="文本框 127"/>
          <p:cNvSpPr txBox="1"/>
          <p:nvPr/>
        </p:nvSpPr>
        <p:spPr>
          <a:xfrm>
            <a:off x="2317115" y="2962910"/>
            <a:ext cx="506095" cy="462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4</a:t>
            </a:r>
            <a:endParaRPr lang="en-US" altLang="zh-CN" sz="2000">
              <a:solidFill>
                <a:srgbClr val="FF0000"/>
              </a:solidFill>
            </a:endParaRPr>
          </a:p>
        </p:txBody>
      </p:sp>
      <p:pic>
        <p:nvPicPr>
          <p:cNvPr id="129" name="图片 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25" y="3673475"/>
            <a:ext cx="768985" cy="354965"/>
          </a:xfrm>
          <a:prstGeom prst="rect">
            <a:avLst/>
          </a:prstGeom>
        </p:spPr>
      </p:pic>
      <p:sp>
        <p:nvSpPr>
          <p:cNvPr id="130" name="文本框 129"/>
          <p:cNvSpPr txBox="1"/>
          <p:nvPr/>
        </p:nvSpPr>
        <p:spPr>
          <a:xfrm>
            <a:off x="2317115" y="3430270"/>
            <a:ext cx="506095" cy="462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6</a:t>
            </a:r>
            <a:endParaRPr lang="en-US" altLang="zh-CN" sz="2000">
              <a:solidFill>
                <a:srgbClr val="FF0000"/>
              </a:solidFill>
            </a:endParaRPr>
          </a:p>
        </p:txBody>
      </p:sp>
      <p:pic>
        <p:nvPicPr>
          <p:cNvPr id="131" name="图片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070" y="4140200"/>
            <a:ext cx="768985" cy="354965"/>
          </a:xfrm>
          <a:prstGeom prst="rect">
            <a:avLst/>
          </a:prstGeom>
        </p:spPr>
      </p:pic>
      <p:sp>
        <p:nvSpPr>
          <p:cNvPr id="132" name="文本框 131"/>
          <p:cNvSpPr txBox="1"/>
          <p:nvPr/>
        </p:nvSpPr>
        <p:spPr>
          <a:xfrm>
            <a:off x="2346960" y="3896995"/>
            <a:ext cx="506095" cy="462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8</a:t>
            </a:r>
            <a:endParaRPr lang="en-US" altLang="zh-CN" sz="2000">
              <a:solidFill>
                <a:srgbClr val="FF0000"/>
              </a:solidFill>
            </a:endParaRPr>
          </a:p>
        </p:txBody>
      </p:sp>
      <p:pic>
        <p:nvPicPr>
          <p:cNvPr id="133" name="图片 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405" y="4620260"/>
            <a:ext cx="768985" cy="354965"/>
          </a:xfrm>
          <a:prstGeom prst="rect">
            <a:avLst/>
          </a:prstGeom>
        </p:spPr>
      </p:pic>
      <p:sp>
        <p:nvSpPr>
          <p:cNvPr id="134" name="文本框 133"/>
          <p:cNvSpPr txBox="1"/>
          <p:nvPr/>
        </p:nvSpPr>
        <p:spPr>
          <a:xfrm>
            <a:off x="2360295" y="4377055"/>
            <a:ext cx="506095" cy="462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13</a:t>
            </a:r>
            <a:endParaRPr lang="en-US" altLang="zh-CN" sz="2000">
              <a:solidFill>
                <a:srgbClr val="FF0000"/>
              </a:solidFill>
            </a:endParaRPr>
          </a:p>
        </p:txBody>
      </p:sp>
      <p:pic>
        <p:nvPicPr>
          <p:cNvPr id="135" name="图片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95" y="5095240"/>
            <a:ext cx="768985" cy="354965"/>
          </a:xfrm>
          <a:prstGeom prst="rect">
            <a:avLst/>
          </a:prstGeom>
        </p:spPr>
      </p:pic>
      <p:sp>
        <p:nvSpPr>
          <p:cNvPr id="136" name="文本框 135"/>
          <p:cNvSpPr txBox="1"/>
          <p:nvPr/>
        </p:nvSpPr>
        <p:spPr>
          <a:xfrm>
            <a:off x="2369185" y="4852035"/>
            <a:ext cx="506095" cy="462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19</a:t>
            </a:r>
            <a:endParaRPr lang="en-US" altLang="zh-CN" sz="2000">
              <a:solidFill>
                <a:srgbClr val="FF0000"/>
              </a:solidFill>
            </a:endParaRPr>
          </a:p>
        </p:txBody>
      </p:sp>
      <p:pic>
        <p:nvPicPr>
          <p:cNvPr id="137" name="图片 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5584190"/>
            <a:ext cx="768985" cy="354965"/>
          </a:xfrm>
          <a:prstGeom prst="rect">
            <a:avLst/>
          </a:prstGeom>
        </p:spPr>
      </p:pic>
      <p:sp>
        <p:nvSpPr>
          <p:cNvPr id="138" name="文本框 137"/>
          <p:cNvSpPr txBox="1"/>
          <p:nvPr/>
        </p:nvSpPr>
        <p:spPr>
          <a:xfrm>
            <a:off x="2383790" y="5340985"/>
            <a:ext cx="506095" cy="462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25</a:t>
            </a:r>
            <a:endParaRPr lang="en-US" altLang="zh-CN" sz="2000">
              <a:solidFill>
                <a:srgbClr val="FF0000"/>
              </a:solidFill>
            </a:endParaRPr>
          </a:p>
        </p:txBody>
      </p:sp>
      <p:cxnSp>
        <p:nvCxnSpPr>
          <p:cNvPr id="139" name="直接箭头连接符 138"/>
          <p:cNvCxnSpPr>
            <a:endCxn id="125" idx="1"/>
          </p:cNvCxnSpPr>
          <p:nvPr/>
        </p:nvCxnSpPr>
        <p:spPr>
          <a:xfrm flipV="1">
            <a:off x="1073785" y="2894330"/>
            <a:ext cx="606425" cy="1148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0" name="直接箭头连接符 139"/>
          <p:cNvCxnSpPr>
            <a:endCxn id="127" idx="1"/>
          </p:cNvCxnSpPr>
          <p:nvPr/>
        </p:nvCxnSpPr>
        <p:spPr>
          <a:xfrm flipV="1">
            <a:off x="1073785" y="3383915"/>
            <a:ext cx="599440" cy="673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endCxn id="129" idx="1"/>
          </p:cNvCxnSpPr>
          <p:nvPr/>
        </p:nvCxnSpPr>
        <p:spPr>
          <a:xfrm flipV="1">
            <a:off x="1073785" y="3851275"/>
            <a:ext cx="599440" cy="191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>
            <a:endCxn id="131" idx="1"/>
          </p:cNvCxnSpPr>
          <p:nvPr/>
        </p:nvCxnSpPr>
        <p:spPr>
          <a:xfrm>
            <a:off x="1073785" y="4072255"/>
            <a:ext cx="629285" cy="2457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3" name="直接箭头连接符 142"/>
          <p:cNvCxnSpPr>
            <a:endCxn id="133" idx="1"/>
          </p:cNvCxnSpPr>
          <p:nvPr/>
        </p:nvCxnSpPr>
        <p:spPr>
          <a:xfrm>
            <a:off x="1073785" y="4079875"/>
            <a:ext cx="642620" cy="718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4" name="直接箭头连接符 143"/>
          <p:cNvCxnSpPr>
            <a:endCxn id="135" idx="1"/>
          </p:cNvCxnSpPr>
          <p:nvPr/>
        </p:nvCxnSpPr>
        <p:spPr>
          <a:xfrm>
            <a:off x="1081405" y="4057650"/>
            <a:ext cx="643890" cy="12153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>
            <a:endCxn id="137" idx="1"/>
          </p:cNvCxnSpPr>
          <p:nvPr/>
        </p:nvCxnSpPr>
        <p:spPr>
          <a:xfrm>
            <a:off x="1073785" y="4072255"/>
            <a:ext cx="666115" cy="1689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46" name="图片 1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035" y="3734435"/>
            <a:ext cx="824230" cy="343535"/>
          </a:xfrm>
          <a:prstGeom prst="rect">
            <a:avLst/>
          </a:prstGeom>
        </p:spPr>
      </p:pic>
      <p:sp>
        <p:nvSpPr>
          <p:cNvPr id="147" name="文本框 146"/>
          <p:cNvSpPr txBox="1"/>
          <p:nvPr/>
        </p:nvSpPr>
        <p:spPr>
          <a:xfrm>
            <a:off x="4043680" y="3451860"/>
            <a:ext cx="328930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5</a:t>
            </a:r>
            <a:endParaRPr lang="en-US" altLang="zh-CN" sz="2000">
              <a:solidFill>
                <a:srgbClr val="FF0000"/>
              </a:solidFill>
            </a:endParaRPr>
          </a:p>
        </p:txBody>
      </p:sp>
      <p:cxnSp>
        <p:nvCxnSpPr>
          <p:cNvPr id="148" name="直接箭头连接符 147"/>
          <p:cNvCxnSpPr>
            <a:endCxn id="146" idx="1"/>
          </p:cNvCxnSpPr>
          <p:nvPr/>
        </p:nvCxnSpPr>
        <p:spPr>
          <a:xfrm>
            <a:off x="2392045" y="3761740"/>
            <a:ext cx="935990" cy="144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0" name="直接箭头连接符 149"/>
          <p:cNvCxnSpPr>
            <a:endCxn id="146" idx="1"/>
          </p:cNvCxnSpPr>
          <p:nvPr/>
        </p:nvCxnSpPr>
        <p:spPr>
          <a:xfrm flipV="1">
            <a:off x="2436495" y="3906520"/>
            <a:ext cx="891540" cy="337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1" name="图片 1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60" y="3204845"/>
            <a:ext cx="548640" cy="337820"/>
          </a:xfrm>
          <a:prstGeom prst="rect">
            <a:avLst/>
          </a:prstGeom>
        </p:spPr>
      </p:pic>
      <p:sp>
        <p:nvSpPr>
          <p:cNvPr id="152" name="文本框 151"/>
          <p:cNvSpPr txBox="1"/>
          <p:nvPr/>
        </p:nvSpPr>
        <p:spPr>
          <a:xfrm>
            <a:off x="3430270" y="2941955"/>
            <a:ext cx="328930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7</a:t>
            </a:r>
            <a:endParaRPr lang="en-US" altLang="zh-CN" sz="2000">
              <a:solidFill>
                <a:srgbClr val="FF0000"/>
              </a:solidFill>
            </a:endParaRPr>
          </a:p>
        </p:txBody>
      </p:sp>
      <p:pic>
        <p:nvPicPr>
          <p:cNvPr id="153" name="图片 1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930" y="3190875"/>
            <a:ext cx="250190" cy="316865"/>
          </a:xfrm>
          <a:prstGeom prst="rect">
            <a:avLst/>
          </a:prstGeom>
        </p:spPr>
      </p:pic>
      <p:sp>
        <p:nvSpPr>
          <p:cNvPr id="155" name="文本框 154"/>
          <p:cNvSpPr txBox="1"/>
          <p:nvPr/>
        </p:nvSpPr>
        <p:spPr>
          <a:xfrm>
            <a:off x="4148455" y="2927350"/>
            <a:ext cx="328930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9</a:t>
            </a:r>
            <a:endParaRPr lang="en-US" altLang="zh-CN" sz="2000">
              <a:solidFill>
                <a:srgbClr val="FF0000"/>
              </a:solidFill>
            </a:endParaRPr>
          </a:p>
        </p:txBody>
      </p:sp>
      <p:pic>
        <p:nvPicPr>
          <p:cNvPr id="156" name="图片 1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760" y="2487295"/>
            <a:ext cx="548640" cy="337820"/>
          </a:xfrm>
          <a:prstGeom prst="rect">
            <a:avLst/>
          </a:prstGeom>
        </p:spPr>
      </p:pic>
      <p:sp>
        <p:nvSpPr>
          <p:cNvPr id="157" name="文本框 156"/>
          <p:cNvSpPr txBox="1"/>
          <p:nvPr/>
        </p:nvSpPr>
        <p:spPr>
          <a:xfrm>
            <a:off x="3468370" y="2224405"/>
            <a:ext cx="328930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2</a:t>
            </a:r>
            <a:endParaRPr lang="en-US" altLang="zh-CN" sz="2000">
              <a:solidFill>
                <a:srgbClr val="FF0000"/>
              </a:solidFill>
            </a:endParaRPr>
          </a:p>
        </p:txBody>
      </p:sp>
      <p:cxnSp>
        <p:nvCxnSpPr>
          <p:cNvPr id="158" name="直接箭头连接符 157"/>
          <p:cNvCxnSpPr>
            <a:stCxn id="156" idx="2"/>
            <a:endCxn id="151" idx="0"/>
          </p:cNvCxnSpPr>
          <p:nvPr/>
        </p:nvCxnSpPr>
        <p:spPr>
          <a:xfrm flipH="1">
            <a:off x="3268980" y="2825115"/>
            <a:ext cx="38100" cy="379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>
            <a:stCxn id="151" idx="2"/>
            <a:endCxn id="146" idx="0"/>
          </p:cNvCxnSpPr>
          <p:nvPr/>
        </p:nvCxnSpPr>
        <p:spPr>
          <a:xfrm>
            <a:off x="3268980" y="3542665"/>
            <a:ext cx="471170" cy="191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153" idx="2"/>
            <a:endCxn id="146" idx="0"/>
          </p:cNvCxnSpPr>
          <p:nvPr/>
        </p:nvCxnSpPr>
        <p:spPr>
          <a:xfrm flipH="1">
            <a:off x="3740150" y="3507740"/>
            <a:ext cx="396875" cy="226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1" name="图片 1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2910" y="5415915"/>
            <a:ext cx="276225" cy="316230"/>
          </a:xfrm>
          <a:prstGeom prst="rect">
            <a:avLst/>
          </a:prstGeom>
        </p:spPr>
      </p:pic>
      <p:pic>
        <p:nvPicPr>
          <p:cNvPr id="162" name="图片 1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5075" y="3970020"/>
            <a:ext cx="654685" cy="280670"/>
          </a:xfrm>
          <a:prstGeom prst="rect">
            <a:avLst/>
          </a:prstGeom>
        </p:spPr>
      </p:pic>
      <p:pic>
        <p:nvPicPr>
          <p:cNvPr id="163" name="图片 1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210" y="4602480"/>
            <a:ext cx="824230" cy="343535"/>
          </a:xfrm>
          <a:prstGeom prst="rect">
            <a:avLst/>
          </a:prstGeom>
        </p:spPr>
      </p:pic>
      <p:pic>
        <p:nvPicPr>
          <p:cNvPr id="164" name="图片 1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210" y="4008755"/>
            <a:ext cx="824230" cy="343535"/>
          </a:xfrm>
          <a:prstGeom prst="rect">
            <a:avLst/>
          </a:prstGeom>
        </p:spPr>
      </p:pic>
      <p:sp>
        <p:nvSpPr>
          <p:cNvPr id="165" name="文本框 164"/>
          <p:cNvSpPr txBox="1"/>
          <p:nvPr/>
        </p:nvSpPr>
        <p:spPr>
          <a:xfrm>
            <a:off x="6414770" y="4312920"/>
            <a:ext cx="491490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21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6423025" y="3757295"/>
            <a:ext cx="556895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15</a:t>
            </a:r>
            <a:endParaRPr lang="en-US" altLang="zh-CN" sz="2000">
              <a:solidFill>
                <a:srgbClr val="FF0000"/>
              </a:solidFill>
            </a:endParaRPr>
          </a:p>
        </p:txBody>
      </p:sp>
      <p:pic>
        <p:nvPicPr>
          <p:cNvPr id="167" name="图片 1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225" y="5173980"/>
            <a:ext cx="824230" cy="343535"/>
          </a:xfrm>
          <a:prstGeom prst="rect">
            <a:avLst/>
          </a:prstGeom>
        </p:spPr>
      </p:pic>
      <p:sp>
        <p:nvSpPr>
          <p:cNvPr id="168" name="文本框 167"/>
          <p:cNvSpPr txBox="1"/>
          <p:nvPr/>
        </p:nvSpPr>
        <p:spPr>
          <a:xfrm>
            <a:off x="6407785" y="4884420"/>
            <a:ext cx="491490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27</a:t>
            </a:r>
            <a:endParaRPr lang="en-US" altLang="zh-CN" sz="2000">
              <a:solidFill>
                <a:srgbClr val="FF0000"/>
              </a:solidFill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340" y="4574540"/>
            <a:ext cx="969645" cy="292100"/>
          </a:xfrm>
          <a:prstGeom prst="rect">
            <a:avLst/>
          </a:prstGeom>
        </p:spPr>
      </p:pic>
      <p:pic>
        <p:nvPicPr>
          <p:cNvPr id="170" name="图片 1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4590" y="5196205"/>
            <a:ext cx="851535" cy="302260"/>
          </a:xfrm>
          <a:prstGeom prst="rect">
            <a:avLst/>
          </a:prstGeom>
        </p:spPr>
      </p:pic>
      <p:pic>
        <p:nvPicPr>
          <p:cNvPr id="172" name="图片 1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0775" y="6372860"/>
            <a:ext cx="276225" cy="316230"/>
          </a:xfrm>
          <a:prstGeom prst="rect">
            <a:avLst/>
          </a:prstGeom>
        </p:spPr>
      </p:pic>
      <p:pic>
        <p:nvPicPr>
          <p:cNvPr id="173" name="图片 1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0455" y="4744085"/>
            <a:ext cx="276225" cy="316230"/>
          </a:xfrm>
          <a:prstGeom prst="rect">
            <a:avLst/>
          </a:prstGeom>
        </p:spPr>
      </p:pic>
      <p:pic>
        <p:nvPicPr>
          <p:cNvPr id="174" name="图片 1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5060" y="5567045"/>
            <a:ext cx="276225" cy="316230"/>
          </a:xfrm>
          <a:prstGeom prst="rect">
            <a:avLst/>
          </a:prstGeom>
        </p:spPr>
      </p:pic>
      <p:pic>
        <p:nvPicPr>
          <p:cNvPr id="175" name="图片 1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1090" y="5175250"/>
            <a:ext cx="276225" cy="316230"/>
          </a:xfrm>
          <a:prstGeom prst="rect">
            <a:avLst/>
          </a:prstGeom>
        </p:spPr>
      </p:pic>
      <p:pic>
        <p:nvPicPr>
          <p:cNvPr id="177" name="图片 1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5770" y="4578350"/>
            <a:ext cx="276225" cy="316230"/>
          </a:xfrm>
          <a:prstGeom prst="rect">
            <a:avLst/>
          </a:prstGeom>
        </p:spPr>
      </p:pic>
      <p:pic>
        <p:nvPicPr>
          <p:cNvPr id="178" name="图片 1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550" y="4312285"/>
            <a:ext cx="276225" cy="316230"/>
          </a:xfrm>
          <a:prstGeom prst="rect">
            <a:avLst/>
          </a:prstGeom>
        </p:spPr>
      </p:pic>
      <p:pic>
        <p:nvPicPr>
          <p:cNvPr id="179" name="图片 1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9820" y="5965190"/>
            <a:ext cx="276225" cy="316230"/>
          </a:xfrm>
          <a:prstGeom prst="rect">
            <a:avLst/>
          </a:prstGeom>
        </p:spPr>
      </p:pic>
      <p:sp>
        <p:nvSpPr>
          <p:cNvPr id="180" name="文本框 179"/>
          <p:cNvSpPr txBox="1"/>
          <p:nvPr/>
        </p:nvSpPr>
        <p:spPr>
          <a:xfrm>
            <a:off x="3128645" y="4314190"/>
            <a:ext cx="527050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12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3077210" y="5145405"/>
            <a:ext cx="556260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18</a:t>
            </a:r>
            <a:endParaRPr lang="en-US" altLang="zh-CN" sz="2000">
              <a:solidFill>
                <a:srgbClr val="FF0000"/>
              </a:solidFill>
            </a:endParaRPr>
          </a:p>
        </p:txBody>
      </p:sp>
      <p:pic>
        <p:nvPicPr>
          <p:cNvPr id="182" name="图片 1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6560" y="6246495"/>
            <a:ext cx="276225" cy="316230"/>
          </a:xfrm>
          <a:prstGeom prst="rect">
            <a:avLst/>
          </a:prstGeom>
        </p:spPr>
      </p:pic>
      <p:sp>
        <p:nvSpPr>
          <p:cNvPr id="183" name="文本框 182"/>
          <p:cNvSpPr txBox="1"/>
          <p:nvPr/>
        </p:nvSpPr>
        <p:spPr>
          <a:xfrm>
            <a:off x="3093085" y="6050280"/>
            <a:ext cx="540385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24</a:t>
            </a:r>
            <a:endParaRPr lang="en-US" altLang="zh-CN" sz="2000">
              <a:solidFill>
                <a:srgbClr val="FF0000"/>
              </a:solidFill>
            </a:endParaRPr>
          </a:p>
        </p:txBody>
      </p:sp>
      <p:cxnSp>
        <p:nvCxnSpPr>
          <p:cNvPr id="184" name="直接箭头连接符 183"/>
          <p:cNvCxnSpPr>
            <a:endCxn id="177" idx="1"/>
          </p:cNvCxnSpPr>
          <p:nvPr/>
        </p:nvCxnSpPr>
        <p:spPr>
          <a:xfrm flipV="1">
            <a:off x="2495550" y="4736465"/>
            <a:ext cx="490220" cy="546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6" name="直接箭头连接符 185"/>
          <p:cNvCxnSpPr>
            <a:endCxn id="161" idx="1"/>
          </p:cNvCxnSpPr>
          <p:nvPr/>
        </p:nvCxnSpPr>
        <p:spPr>
          <a:xfrm>
            <a:off x="2503805" y="5303520"/>
            <a:ext cx="459105" cy="2705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7" name="直接箭头连接符 186"/>
          <p:cNvCxnSpPr>
            <a:endCxn id="182" idx="1"/>
          </p:cNvCxnSpPr>
          <p:nvPr/>
        </p:nvCxnSpPr>
        <p:spPr>
          <a:xfrm>
            <a:off x="2525395" y="5791200"/>
            <a:ext cx="431165" cy="613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8" name="文本框 187"/>
          <p:cNvSpPr txBox="1"/>
          <p:nvPr/>
        </p:nvSpPr>
        <p:spPr>
          <a:xfrm>
            <a:off x="3796665" y="4086225"/>
            <a:ext cx="447675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11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89" name="文本框 188"/>
          <p:cNvSpPr txBox="1"/>
          <p:nvPr/>
        </p:nvSpPr>
        <p:spPr>
          <a:xfrm>
            <a:off x="3751580" y="4500880"/>
            <a:ext cx="540385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14</a:t>
            </a:r>
            <a:endParaRPr lang="en-US" altLang="zh-CN" sz="2000">
              <a:solidFill>
                <a:srgbClr val="FF0000"/>
              </a:solidFill>
            </a:endParaRPr>
          </a:p>
        </p:txBody>
      </p:sp>
      <p:cxnSp>
        <p:nvCxnSpPr>
          <p:cNvPr id="190" name="直接箭头连接符 189"/>
          <p:cNvCxnSpPr>
            <a:stCxn id="177" idx="3"/>
            <a:endCxn id="178" idx="1"/>
          </p:cNvCxnSpPr>
          <p:nvPr/>
        </p:nvCxnSpPr>
        <p:spPr>
          <a:xfrm flipV="1">
            <a:off x="3261995" y="4470400"/>
            <a:ext cx="376555" cy="2660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1" name="直接箭头连接符 190"/>
          <p:cNvCxnSpPr>
            <a:stCxn id="177" idx="3"/>
            <a:endCxn id="173" idx="1"/>
          </p:cNvCxnSpPr>
          <p:nvPr/>
        </p:nvCxnSpPr>
        <p:spPr>
          <a:xfrm>
            <a:off x="3261995" y="4736465"/>
            <a:ext cx="378460" cy="165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2" name="直接箭头连接符 191"/>
          <p:cNvCxnSpPr>
            <a:stCxn id="146" idx="3"/>
          </p:cNvCxnSpPr>
          <p:nvPr/>
        </p:nvCxnSpPr>
        <p:spPr>
          <a:xfrm>
            <a:off x="4152265" y="3906520"/>
            <a:ext cx="1584325" cy="244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3" name="直接箭头连接符 192"/>
          <p:cNvCxnSpPr>
            <a:stCxn id="146" idx="3"/>
            <a:endCxn id="163" idx="1"/>
          </p:cNvCxnSpPr>
          <p:nvPr/>
        </p:nvCxnSpPr>
        <p:spPr>
          <a:xfrm>
            <a:off x="4152265" y="3906520"/>
            <a:ext cx="1591945" cy="868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4" name="直接箭头连接符 193"/>
          <p:cNvCxnSpPr>
            <a:stCxn id="146" idx="3"/>
            <a:endCxn id="167" idx="1"/>
          </p:cNvCxnSpPr>
          <p:nvPr/>
        </p:nvCxnSpPr>
        <p:spPr>
          <a:xfrm>
            <a:off x="4152265" y="3906520"/>
            <a:ext cx="1584960" cy="14395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5" name="文本框 194"/>
          <p:cNvSpPr txBox="1"/>
          <p:nvPr/>
        </p:nvSpPr>
        <p:spPr>
          <a:xfrm>
            <a:off x="3767455" y="4931410"/>
            <a:ext cx="525780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17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3797935" y="5347970"/>
            <a:ext cx="495300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20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97" name="文本框 196"/>
          <p:cNvSpPr txBox="1"/>
          <p:nvPr/>
        </p:nvSpPr>
        <p:spPr>
          <a:xfrm>
            <a:off x="3776980" y="5726430"/>
            <a:ext cx="515620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23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98" name="文本框 197"/>
          <p:cNvSpPr txBox="1"/>
          <p:nvPr/>
        </p:nvSpPr>
        <p:spPr>
          <a:xfrm>
            <a:off x="3785870" y="6119495"/>
            <a:ext cx="507365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26</a:t>
            </a:r>
            <a:endParaRPr lang="en-US" altLang="zh-CN" sz="2000">
              <a:solidFill>
                <a:srgbClr val="FF0000"/>
              </a:solidFill>
            </a:endParaRPr>
          </a:p>
        </p:txBody>
      </p:sp>
      <p:cxnSp>
        <p:nvCxnSpPr>
          <p:cNvPr id="199" name="直接箭头连接符 198"/>
          <p:cNvCxnSpPr>
            <a:stCxn id="161" idx="3"/>
            <a:endCxn id="175" idx="1"/>
          </p:cNvCxnSpPr>
          <p:nvPr/>
        </p:nvCxnSpPr>
        <p:spPr>
          <a:xfrm flipV="1">
            <a:off x="3239135" y="5333365"/>
            <a:ext cx="401955" cy="240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0" name="直接箭头连接符 199"/>
          <p:cNvCxnSpPr>
            <a:stCxn id="161" idx="3"/>
            <a:endCxn id="174" idx="1"/>
          </p:cNvCxnSpPr>
          <p:nvPr/>
        </p:nvCxnSpPr>
        <p:spPr>
          <a:xfrm>
            <a:off x="3239135" y="5574030"/>
            <a:ext cx="415925" cy="1511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1" name="直接箭头连接符 200"/>
          <p:cNvCxnSpPr>
            <a:endCxn id="179" idx="1"/>
          </p:cNvCxnSpPr>
          <p:nvPr/>
        </p:nvCxnSpPr>
        <p:spPr>
          <a:xfrm flipV="1">
            <a:off x="3214370" y="6123305"/>
            <a:ext cx="42545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2" name="直接箭头连接符 201"/>
          <p:cNvCxnSpPr>
            <a:endCxn id="172" idx="1"/>
          </p:cNvCxnSpPr>
          <p:nvPr/>
        </p:nvCxnSpPr>
        <p:spPr>
          <a:xfrm>
            <a:off x="3228975" y="6442710"/>
            <a:ext cx="431800" cy="88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03" name="图片 2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7850" y="3992880"/>
            <a:ext cx="654685" cy="280670"/>
          </a:xfrm>
          <a:prstGeom prst="rect">
            <a:avLst/>
          </a:prstGeom>
        </p:spPr>
      </p:pic>
      <p:pic>
        <p:nvPicPr>
          <p:cNvPr id="204" name="图片 20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3240" y="4538980"/>
            <a:ext cx="969645" cy="292100"/>
          </a:xfrm>
          <a:prstGeom prst="rect">
            <a:avLst/>
          </a:prstGeom>
        </p:spPr>
      </p:pic>
      <p:pic>
        <p:nvPicPr>
          <p:cNvPr id="205" name="图片 2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6420" y="5205095"/>
            <a:ext cx="851535" cy="302260"/>
          </a:xfrm>
          <a:prstGeom prst="rect">
            <a:avLst/>
          </a:prstGeom>
        </p:spPr>
      </p:pic>
      <p:sp>
        <p:nvSpPr>
          <p:cNvPr id="206" name="文本框 205"/>
          <p:cNvSpPr txBox="1"/>
          <p:nvPr/>
        </p:nvSpPr>
        <p:spPr>
          <a:xfrm>
            <a:off x="8112760" y="3706495"/>
            <a:ext cx="492125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10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207" name="文本框 206"/>
          <p:cNvSpPr txBox="1"/>
          <p:nvPr/>
        </p:nvSpPr>
        <p:spPr>
          <a:xfrm>
            <a:off x="8260080" y="4351020"/>
            <a:ext cx="498475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16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8216265" y="4943475"/>
            <a:ext cx="542290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22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209" name="文本框 208"/>
          <p:cNvSpPr txBox="1"/>
          <p:nvPr/>
        </p:nvSpPr>
        <p:spPr>
          <a:xfrm>
            <a:off x="9986010" y="3750310"/>
            <a:ext cx="542925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29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210" name="文本框 209"/>
          <p:cNvSpPr txBox="1"/>
          <p:nvPr/>
        </p:nvSpPr>
        <p:spPr>
          <a:xfrm>
            <a:off x="10223500" y="4321175"/>
            <a:ext cx="528320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30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211" name="文本框 210"/>
          <p:cNvSpPr txBox="1"/>
          <p:nvPr/>
        </p:nvSpPr>
        <p:spPr>
          <a:xfrm>
            <a:off x="10186035" y="4965700"/>
            <a:ext cx="565785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32</a:t>
            </a:r>
            <a:endParaRPr lang="en-US" altLang="zh-CN" sz="2000">
              <a:solidFill>
                <a:srgbClr val="FF0000"/>
              </a:solidFill>
            </a:endParaRPr>
          </a:p>
        </p:txBody>
      </p:sp>
      <p:cxnSp>
        <p:nvCxnSpPr>
          <p:cNvPr id="212" name="直接箭头连接符 211"/>
          <p:cNvCxnSpPr>
            <a:endCxn id="203" idx="1"/>
          </p:cNvCxnSpPr>
          <p:nvPr/>
        </p:nvCxnSpPr>
        <p:spPr>
          <a:xfrm>
            <a:off x="8243570" y="4102100"/>
            <a:ext cx="1224280" cy="311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3" name="直接箭头连接符 212"/>
          <p:cNvCxnSpPr>
            <a:endCxn id="162" idx="1"/>
          </p:cNvCxnSpPr>
          <p:nvPr/>
        </p:nvCxnSpPr>
        <p:spPr>
          <a:xfrm flipV="1">
            <a:off x="6562725" y="4110355"/>
            <a:ext cx="1022350" cy="66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14" name="图片 2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9650" y="3078480"/>
            <a:ext cx="276225" cy="316230"/>
          </a:xfrm>
          <a:prstGeom prst="rect">
            <a:avLst/>
          </a:prstGeom>
        </p:spPr>
      </p:pic>
      <p:pic>
        <p:nvPicPr>
          <p:cNvPr id="215" name="图片 2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5925" y="3075940"/>
            <a:ext cx="276225" cy="316230"/>
          </a:xfrm>
          <a:prstGeom prst="rect">
            <a:avLst/>
          </a:prstGeom>
        </p:spPr>
      </p:pic>
      <p:sp>
        <p:nvSpPr>
          <p:cNvPr id="216" name="文本框 215"/>
          <p:cNvSpPr txBox="1"/>
          <p:nvPr/>
        </p:nvSpPr>
        <p:spPr>
          <a:xfrm>
            <a:off x="6924040" y="2849880"/>
            <a:ext cx="447675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11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217" name="文本框 216"/>
          <p:cNvSpPr txBox="1"/>
          <p:nvPr/>
        </p:nvSpPr>
        <p:spPr>
          <a:xfrm>
            <a:off x="9018905" y="2856865"/>
            <a:ext cx="493395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14</a:t>
            </a:r>
            <a:endParaRPr lang="en-US" altLang="zh-CN" sz="2000">
              <a:solidFill>
                <a:srgbClr val="FF0000"/>
              </a:solidFill>
            </a:endParaRPr>
          </a:p>
        </p:txBody>
      </p:sp>
      <p:pic>
        <p:nvPicPr>
          <p:cNvPr id="219" name="图片 2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5555" y="3106420"/>
            <a:ext cx="276225" cy="316230"/>
          </a:xfrm>
          <a:prstGeom prst="rect">
            <a:avLst/>
          </a:prstGeom>
        </p:spPr>
      </p:pic>
      <p:sp>
        <p:nvSpPr>
          <p:cNvPr id="220" name="文本框 219"/>
          <p:cNvSpPr txBox="1"/>
          <p:nvPr/>
        </p:nvSpPr>
        <p:spPr>
          <a:xfrm>
            <a:off x="7451090" y="2843530"/>
            <a:ext cx="472440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12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7923530" y="2866390"/>
            <a:ext cx="447675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2000">
              <a:solidFill>
                <a:srgbClr val="FF0000"/>
              </a:solidFill>
            </a:endParaRPr>
          </a:p>
        </p:txBody>
      </p:sp>
      <p:pic>
        <p:nvPicPr>
          <p:cNvPr id="222" name="图片 2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5" y="3067050"/>
            <a:ext cx="768985" cy="354965"/>
          </a:xfrm>
          <a:prstGeom prst="rect">
            <a:avLst/>
          </a:prstGeom>
        </p:spPr>
      </p:pic>
      <p:sp>
        <p:nvSpPr>
          <p:cNvPr id="223" name="文本框 222"/>
          <p:cNvSpPr txBox="1"/>
          <p:nvPr/>
        </p:nvSpPr>
        <p:spPr>
          <a:xfrm>
            <a:off x="8502015" y="2823845"/>
            <a:ext cx="506095" cy="462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rgbClr val="FF0000"/>
                </a:solidFill>
              </a:rPr>
              <a:t>13</a:t>
            </a:r>
            <a:endParaRPr lang="en-US" altLang="zh-CN" sz="2000">
              <a:solidFill>
                <a:srgbClr val="FF0000"/>
              </a:solidFill>
            </a:endParaRPr>
          </a:p>
        </p:txBody>
      </p:sp>
      <p:cxnSp>
        <p:nvCxnSpPr>
          <p:cNvPr id="224" name="直接箭头连接符 223"/>
          <p:cNvCxnSpPr>
            <a:stCxn id="215" idx="2"/>
            <a:endCxn id="162" idx="0"/>
          </p:cNvCxnSpPr>
          <p:nvPr/>
        </p:nvCxnSpPr>
        <p:spPr>
          <a:xfrm>
            <a:off x="6904355" y="3392170"/>
            <a:ext cx="1008380" cy="577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5" name="直接箭头连接符 224"/>
          <p:cNvCxnSpPr>
            <a:stCxn id="214" idx="2"/>
          </p:cNvCxnSpPr>
          <p:nvPr/>
        </p:nvCxnSpPr>
        <p:spPr>
          <a:xfrm>
            <a:off x="7498080" y="3394710"/>
            <a:ext cx="405130" cy="5816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6" name="直接箭头连接符 225"/>
          <p:cNvCxnSpPr>
            <a:stCxn id="219" idx="2"/>
            <a:endCxn id="162" idx="0"/>
          </p:cNvCxnSpPr>
          <p:nvPr/>
        </p:nvCxnSpPr>
        <p:spPr>
          <a:xfrm flipH="1">
            <a:off x="7912735" y="3422650"/>
            <a:ext cx="1111250" cy="5473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7" name="直接箭头连接符 226"/>
          <p:cNvCxnSpPr>
            <a:stCxn id="222" idx="2"/>
          </p:cNvCxnSpPr>
          <p:nvPr/>
        </p:nvCxnSpPr>
        <p:spPr>
          <a:xfrm flipH="1">
            <a:off x="7917815" y="3422015"/>
            <a:ext cx="325120" cy="5543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8" name="直接箭头连接符 227"/>
          <p:cNvCxnSpPr>
            <a:endCxn id="204" idx="1"/>
          </p:cNvCxnSpPr>
          <p:nvPr/>
        </p:nvCxnSpPr>
        <p:spPr>
          <a:xfrm flipV="1">
            <a:off x="8392160" y="4685030"/>
            <a:ext cx="1021080" cy="323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9" name="直接箭头连接符 228"/>
          <p:cNvCxnSpPr>
            <a:stCxn id="163" idx="3"/>
            <a:endCxn id="169" idx="1"/>
          </p:cNvCxnSpPr>
          <p:nvPr/>
        </p:nvCxnSpPr>
        <p:spPr>
          <a:xfrm flipV="1">
            <a:off x="6568440" y="4720590"/>
            <a:ext cx="850900" cy="53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0" name="直接箭头连接符 229"/>
          <p:cNvCxnSpPr>
            <a:stCxn id="167" idx="3"/>
            <a:endCxn id="170" idx="1"/>
          </p:cNvCxnSpPr>
          <p:nvPr/>
        </p:nvCxnSpPr>
        <p:spPr>
          <a:xfrm>
            <a:off x="6561455" y="5346065"/>
            <a:ext cx="953135" cy="1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1" name="直接箭头连接符 230"/>
          <p:cNvCxnSpPr>
            <a:stCxn id="208" idx="2"/>
            <a:endCxn id="205" idx="1"/>
          </p:cNvCxnSpPr>
          <p:nvPr/>
        </p:nvCxnSpPr>
        <p:spPr>
          <a:xfrm>
            <a:off x="8487410" y="5353685"/>
            <a:ext cx="969010" cy="2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1271905"/>
          </a:xfrm>
        </p:spPr>
        <p:txBody>
          <a:bodyPr/>
          <a:p>
            <a:r>
              <a:rPr lang="en-US" altLang="zh-CN">
                <a:sym typeface="+mn-ea"/>
              </a:rPr>
              <a:t>nl_tokens</a:t>
            </a:r>
            <a:r>
              <a:rPr lang="zh-CN" altLang="en-US">
                <a:sym typeface="+mn-ea"/>
              </a:rPr>
              <a:t>数组</a:t>
            </a:r>
            <a:r>
              <a:rPr lang="en-US" altLang="zh-CN">
                <a:sym typeface="+mn-ea"/>
              </a:rPr>
              <a:t>       nl_ids</a:t>
            </a:r>
            <a:r>
              <a:rPr lang="zh-CN" altLang="en-US">
                <a:sym typeface="+mn-ea"/>
              </a:rPr>
              <a:t>数组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54685" y="1963420"/>
            <a:ext cx="7940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['&lt;s&gt;', 'S', 'orts', '</a:t>
            </a:r>
            <a:r>
              <a:rPr lang="en-US" altLang="zh-CN"/>
              <a:t>_</a:t>
            </a:r>
            <a:r>
              <a:rPr lang="zh-CN" altLang="en-US"/>
              <a:t>a', '</a:t>
            </a:r>
            <a:r>
              <a:rPr lang="en-US" altLang="zh-CN"/>
              <a:t>_</a:t>
            </a:r>
            <a:r>
              <a:rPr lang="zh-CN" altLang="en-US"/>
              <a:t>list', '</a:t>
            </a:r>
            <a:r>
              <a:rPr lang="en-US" altLang="zh-CN"/>
              <a:t>_</a:t>
            </a:r>
            <a:r>
              <a:rPr lang="zh-CN" altLang="en-US"/>
              <a:t>of', '</a:t>
            </a:r>
            <a:r>
              <a:rPr lang="en-US" altLang="zh-CN"/>
              <a:t>_</a:t>
            </a:r>
            <a:r>
              <a:rPr lang="zh-CN" altLang="en-US"/>
              <a:t>integers', '</a:t>
            </a:r>
            <a:r>
              <a:rPr lang="en-US" altLang="zh-CN"/>
              <a:t>_</a:t>
            </a:r>
            <a:r>
              <a:rPr lang="zh-CN" altLang="en-US"/>
              <a:t>using', '</a:t>
            </a:r>
            <a:r>
              <a:rPr lang="en-US" altLang="zh-CN"/>
              <a:t>_</a:t>
            </a:r>
            <a:r>
              <a:rPr lang="zh-CN" altLang="en-US"/>
              <a:t>quick', '</a:t>
            </a:r>
            <a:r>
              <a:rPr lang="en-US" altLang="zh-CN"/>
              <a:t>_</a:t>
            </a:r>
            <a:r>
              <a:rPr lang="zh-CN" altLang="en-US"/>
              <a:t>sort', '</a:t>
            </a:r>
            <a:r>
              <a:rPr lang="en-US" altLang="zh-CN"/>
              <a:t>_</a:t>
            </a:r>
            <a:r>
              <a:rPr lang="zh-CN" altLang="en-US"/>
              <a:t>.', '&lt;/s&gt;']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7845" y="2794635"/>
            <a:ext cx="111163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[0, 104, 8807, 10, 889, 9, 49074, 634, 2119, 2345, 479, 2,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1]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685" y="1119505"/>
            <a:ext cx="8392160" cy="482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  <p:tag name="commondata" val="eyJoZGlkIjoiNTFkODgxYjY2MzljMDA0N2Q1NTdiMTgyYzEyNDViNjQifQ==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5508</Words>
  <Application>WPS 演示</Application>
  <PresentationFormat>宽屏</PresentationFormat>
  <Paragraphs>249</Paragraphs>
  <Slides>9</Slides>
  <Notes>78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6" baseType="lpstr">
      <vt:lpstr>Arial</vt:lpstr>
      <vt:lpstr>宋体</vt:lpstr>
      <vt:lpstr>Wingdings</vt:lpstr>
      <vt:lpstr>Arial</vt:lpstr>
      <vt:lpstr>微软雅黑</vt:lpstr>
      <vt:lpstr>Calibri</vt:lpstr>
      <vt:lpstr>等线</vt:lpstr>
      <vt:lpstr>Segoe UI</vt:lpstr>
      <vt:lpstr>Segoe UI Light</vt:lpstr>
      <vt:lpstr>Century Gothic</vt:lpstr>
      <vt:lpstr>Arial Unicode MS</vt:lpstr>
      <vt:lpstr>Impact</vt:lpstr>
      <vt:lpstr>Microsoft JhengHei UI Light</vt:lpstr>
      <vt:lpstr>微软雅黑 Light</vt:lpstr>
      <vt:lpstr>Arial Black</vt:lpstr>
      <vt:lpstr>Office 主题​​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董子翔</cp:lastModifiedBy>
  <cp:revision>32</cp:revision>
  <dcterms:created xsi:type="dcterms:W3CDTF">2019-03-11T14:11:00Z</dcterms:created>
  <dcterms:modified xsi:type="dcterms:W3CDTF">2024-04-07T12:10:13Z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E0D5EA94E0FA444BA59DBBEF0ECC109C_13</vt:lpwstr>
  </property>
  <property fmtid="{D5CDD505-2E9C-101B-9397-08002B2CF9AE}" pid="3" name="KSOProductBuildVer">
    <vt:lpwstr>2052-12.1.0.16417</vt:lpwstr>
  </property>
</Properties>
</file>